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C3A"/>
    <a:srgbClr val="A6C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9E91859D-A6C5-4F1F-A511-FD872CD3B30D}"/>
              </a:ext>
            </a:extLst>
          </p:cNvPr>
          <p:cNvGrpSpPr/>
          <p:nvPr userDrawn="1"/>
        </p:nvGrpSpPr>
        <p:grpSpPr>
          <a:xfrm>
            <a:off x="-3" y="0"/>
            <a:ext cx="12192005" cy="6858000"/>
            <a:chOff x="-3" y="0"/>
            <a:chExt cx="12192005" cy="6858000"/>
          </a:xfrm>
        </p:grpSpPr>
        <p:sp>
          <p:nvSpPr>
            <p:cNvPr id="15" name="Triangle rectangle 14">
              <a:extLst>
                <a:ext uri="{FF2B5EF4-FFF2-40B4-BE49-F238E27FC236}">
                  <a16:creationId xmlns:a16="http://schemas.microsoft.com/office/drawing/2014/main" id="{A282AEF7-5AC6-4668-A910-6B9109D99E27}"/>
                </a:ext>
              </a:extLst>
            </p:cNvPr>
            <p:cNvSpPr/>
            <p:nvPr userDrawn="1"/>
          </p:nvSpPr>
          <p:spPr>
            <a:xfrm rot="5400000">
              <a:off x="5787887" y="-5239245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FD68F60-0CEA-4485-BC3F-7742DF2B4FAF}"/>
                </a:ext>
              </a:extLst>
            </p:cNvPr>
            <p:cNvSpPr/>
            <p:nvPr userDrawn="1"/>
          </p:nvSpPr>
          <p:spPr>
            <a:xfrm>
              <a:off x="0" y="0"/>
              <a:ext cx="12192000" cy="548642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42FED11-8AE4-47C7-8B99-090B7F8E967C}"/>
                </a:ext>
              </a:extLst>
            </p:cNvPr>
            <p:cNvSpPr/>
            <p:nvPr userDrawn="1"/>
          </p:nvSpPr>
          <p:spPr>
            <a:xfrm>
              <a:off x="0" y="6309358"/>
              <a:ext cx="12192000" cy="548642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29243ADA-EE54-4AD1-9C48-01BD75B3C305}"/>
                </a:ext>
              </a:extLst>
            </p:cNvPr>
            <p:cNvSpPr/>
            <p:nvPr userDrawn="1"/>
          </p:nvSpPr>
          <p:spPr>
            <a:xfrm rot="16200000">
              <a:off x="5787884" y="-94757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F3C6764-5B2F-4555-B75F-E222702A2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14C75E-C718-4E8A-B2A3-89E3F4EC6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8363C2-6922-40F6-BB01-15B004F67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F91237-5B4C-4313-B28B-9868A196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B01512-15CC-43D4-BF3D-E1E1C46E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21" name="Graphique 20">
            <a:extLst>
              <a:ext uri="{FF2B5EF4-FFF2-40B4-BE49-F238E27FC236}">
                <a16:creationId xmlns:a16="http://schemas.microsoft.com/office/drawing/2014/main" id="{926285F3-C74D-4536-A87F-CA28B416C4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9936307" y="4882975"/>
            <a:ext cx="2215367" cy="159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61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1EB27EC2-BBA0-4873-ABF4-D8D9231D5F2A}"/>
              </a:ext>
            </a:extLst>
          </p:cNvPr>
          <p:cNvGrpSpPr/>
          <p:nvPr userDrawn="1"/>
        </p:nvGrpSpPr>
        <p:grpSpPr>
          <a:xfrm>
            <a:off x="0" y="-1"/>
            <a:ext cx="12192004" cy="6858001"/>
            <a:chOff x="0" y="-1"/>
            <a:chExt cx="12192004" cy="6858001"/>
          </a:xfrm>
        </p:grpSpPr>
        <p:sp>
          <p:nvSpPr>
            <p:cNvPr id="15" name="Triangle rectangle 14">
              <a:extLst>
                <a:ext uri="{FF2B5EF4-FFF2-40B4-BE49-F238E27FC236}">
                  <a16:creationId xmlns:a16="http://schemas.microsoft.com/office/drawing/2014/main" id="{C5D8A4CD-AAAA-4C3B-A048-4DC5E126E919}"/>
                </a:ext>
              </a:extLst>
            </p:cNvPr>
            <p:cNvSpPr/>
            <p:nvPr userDrawn="1"/>
          </p:nvSpPr>
          <p:spPr>
            <a:xfrm rot="5400000">
              <a:off x="5787887" y="-4701360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289FF8-B33B-485B-879E-915E2E851256}"/>
                </a:ext>
              </a:extLst>
            </p:cNvPr>
            <p:cNvSpPr/>
            <p:nvPr userDrawn="1"/>
          </p:nvSpPr>
          <p:spPr>
            <a:xfrm>
              <a:off x="0" y="-1"/>
              <a:ext cx="12192000" cy="108652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86F5D91-D373-42CE-A954-61044478EB8D}"/>
                </a:ext>
              </a:extLst>
            </p:cNvPr>
            <p:cNvSpPr/>
            <p:nvPr userDrawn="1"/>
          </p:nvSpPr>
          <p:spPr>
            <a:xfrm>
              <a:off x="0" y="6661233"/>
              <a:ext cx="12192000" cy="19676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Triangle rectangle 17">
              <a:extLst>
                <a:ext uri="{FF2B5EF4-FFF2-40B4-BE49-F238E27FC236}">
                  <a16:creationId xmlns:a16="http://schemas.microsoft.com/office/drawing/2014/main" id="{C00C7EEE-F2C9-45E6-AA42-842082EFF87C}"/>
                </a:ext>
              </a:extLst>
            </p:cNvPr>
            <p:cNvSpPr/>
            <p:nvPr userDrawn="1"/>
          </p:nvSpPr>
          <p:spPr>
            <a:xfrm rot="16200000">
              <a:off x="5787889" y="257118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26A6BF0-4F81-42F3-AFBF-B3E52001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072A34-E786-4C01-81C4-2DE0285E8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560A59-127D-438B-B9F9-1A52D884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D15CB0-2BE1-4E47-99A9-E882A5DDB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9393CF-05F4-4216-B9E4-F787C7A5D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9" name="Graphique 18">
            <a:extLst>
              <a:ext uri="{FF2B5EF4-FFF2-40B4-BE49-F238E27FC236}">
                <a16:creationId xmlns:a16="http://schemas.microsoft.com/office/drawing/2014/main" id="{9B2DC812-A84C-4D3D-8223-A848AF6A7D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5F6C5A11-748C-4D8E-B1FE-7F5E51419021}"/>
              </a:ext>
            </a:extLst>
          </p:cNvPr>
          <p:cNvGrpSpPr/>
          <p:nvPr userDrawn="1"/>
        </p:nvGrpSpPr>
        <p:grpSpPr>
          <a:xfrm>
            <a:off x="-4" y="-9540"/>
            <a:ext cx="12192008" cy="6867540"/>
            <a:chOff x="-4" y="-9540"/>
            <a:chExt cx="12192008" cy="6867540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7A4A572F-772A-4E73-9D7D-E982D05B3255}"/>
                </a:ext>
              </a:extLst>
            </p:cNvPr>
            <p:cNvGrpSpPr/>
            <p:nvPr userDrawn="1"/>
          </p:nvGrpSpPr>
          <p:grpSpPr>
            <a:xfrm>
              <a:off x="0" y="6045005"/>
              <a:ext cx="12192004" cy="812995"/>
              <a:chOff x="0" y="6045005"/>
              <a:chExt cx="12192004" cy="812995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DD50865-85D6-4F74-A022-0AE2AF89C7F8}"/>
                  </a:ext>
                </a:extLst>
              </p:cNvPr>
              <p:cNvSpPr/>
              <p:nvPr userDrawn="1"/>
            </p:nvSpPr>
            <p:spPr>
              <a:xfrm>
                <a:off x="0" y="6661233"/>
                <a:ext cx="12192000" cy="196767"/>
              </a:xfrm>
              <a:prstGeom prst="rect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Triangle rectangle 12">
                <a:extLst>
                  <a:ext uri="{FF2B5EF4-FFF2-40B4-BE49-F238E27FC236}">
                    <a16:creationId xmlns:a16="http://schemas.microsoft.com/office/drawing/2014/main" id="{77ED0D78-D8B9-4021-B222-8C1F34C69DBE}"/>
                  </a:ext>
                </a:extLst>
              </p:cNvPr>
              <p:cNvSpPr/>
              <p:nvPr userDrawn="1"/>
            </p:nvSpPr>
            <p:spPr>
              <a:xfrm rot="16200000">
                <a:off x="5787889" y="257118"/>
                <a:ext cx="616227" cy="12192002"/>
              </a:xfrm>
              <a:prstGeom prst="rtTriangle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27ACB761-6033-4461-BCF3-99562C557688}"/>
                </a:ext>
              </a:extLst>
            </p:cNvPr>
            <p:cNvGrpSpPr/>
            <p:nvPr userDrawn="1"/>
          </p:nvGrpSpPr>
          <p:grpSpPr>
            <a:xfrm rot="10800000">
              <a:off x="-4" y="-9540"/>
              <a:ext cx="12192004" cy="812995"/>
              <a:chOff x="0" y="6045005"/>
              <a:chExt cx="12192004" cy="81299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5F086CC-68E6-497B-8293-CEF1F1186BCA}"/>
                  </a:ext>
                </a:extLst>
              </p:cNvPr>
              <p:cNvSpPr/>
              <p:nvPr userDrawn="1"/>
            </p:nvSpPr>
            <p:spPr>
              <a:xfrm>
                <a:off x="0" y="6661233"/>
                <a:ext cx="12192000" cy="196767"/>
              </a:xfrm>
              <a:prstGeom prst="rect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Triangle rectangle 10">
                <a:extLst>
                  <a:ext uri="{FF2B5EF4-FFF2-40B4-BE49-F238E27FC236}">
                    <a16:creationId xmlns:a16="http://schemas.microsoft.com/office/drawing/2014/main" id="{66B3B475-630B-4BA0-877A-D1AB544F6F82}"/>
                  </a:ext>
                </a:extLst>
              </p:cNvPr>
              <p:cNvSpPr/>
              <p:nvPr userDrawn="1"/>
            </p:nvSpPr>
            <p:spPr>
              <a:xfrm rot="16200000">
                <a:off x="5787889" y="257118"/>
                <a:ext cx="616227" cy="12192002"/>
              </a:xfrm>
              <a:prstGeom prst="rtTriangle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D90ED7-46C3-4ACD-A343-685617B94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D4A549-DE5D-49D3-8ABD-C38A7238E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DC8EA9-4555-4FB9-B526-5B438E89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BD9E21-9285-4E62-BFAA-C8ADF6E5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28830B-743A-4833-BAB2-46F3E897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43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BBDCBE73-F616-4122-A2A5-52DADE8E525C}"/>
              </a:ext>
            </a:extLst>
          </p:cNvPr>
          <p:cNvGrpSpPr/>
          <p:nvPr userDrawn="1"/>
        </p:nvGrpSpPr>
        <p:grpSpPr>
          <a:xfrm>
            <a:off x="0" y="-1"/>
            <a:ext cx="12192004" cy="6858001"/>
            <a:chOff x="0" y="-1"/>
            <a:chExt cx="12192004" cy="6858001"/>
          </a:xfrm>
        </p:grpSpPr>
        <p:sp>
          <p:nvSpPr>
            <p:cNvPr id="8" name="Triangle rectangle 7">
              <a:extLst>
                <a:ext uri="{FF2B5EF4-FFF2-40B4-BE49-F238E27FC236}">
                  <a16:creationId xmlns:a16="http://schemas.microsoft.com/office/drawing/2014/main" id="{898DFAE0-FD12-4D66-9290-67069F08F21B}"/>
                </a:ext>
              </a:extLst>
            </p:cNvPr>
            <p:cNvSpPr/>
            <p:nvPr userDrawn="1"/>
          </p:nvSpPr>
          <p:spPr>
            <a:xfrm rot="5400000">
              <a:off x="5787887" y="-4701360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A9FEBF1-CE5A-49CE-AB80-356138CD3D69}"/>
                </a:ext>
              </a:extLst>
            </p:cNvPr>
            <p:cNvSpPr/>
            <p:nvPr userDrawn="1"/>
          </p:nvSpPr>
          <p:spPr>
            <a:xfrm>
              <a:off x="0" y="-1"/>
              <a:ext cx="12192000" cy="108652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0CCFCD-3F5B-4C8A-BA9B-8E79C045FEF0}"/>
                </a:ext>
              </a:extLst>
            </p:cNvPr>
            <p:cNvSpPr/>
            <p:nvPr userDrawn="1"/>
          </p:nvSpPr>
          <p:spPr>
            <a:xfrm>
              <a:off x="0" y="6661233"/>
              <a:ext cx="12192000" cy="19676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Triangle rectangle 10">
              <a:extLst>
                <a:ext uri="{FF2B5EF4-FFF2-40B4-BE49-F238E27FC236}">
                  <a16:creationId xmlns:a16="http://schemas.microsoft.com/office/drawing/2014/main" id="{03764F8F-6756-4365-AB54-5276F56B3816}"/>
                </a:ext>
              </a:extLst>
            </p:cNvPr>
            <p:cNvSpPr/>
            <p:nvPr userDrawn="1"/>
          </p:nvSpPr>
          <p:spPr>
            <a:xfrm rot="16200000">
              <a:off x="5787889" y="257118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2A121A2-A01F-47D7-90A0-F5139BDB2C0E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0A16BC-33C1-42EC-BB25-21E9890A2F95}"/>
              </a:ext>
            </a:extLst>
          </p:cNvPr>
          <p:cNvSpPr>
            <a:spLocks noGrp="1"/>
          </p:cNvSpPr>
          <p:nvPr userDrawn="1"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B78415-77F2-488A-AAC2-E964F83C502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6EC492-AF13-41DB-A091-F1E655D995B4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2A653E-2B5B-4B87-8B93-1DF71CA5E1A0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Graphique 12">
            <a:extLst>
              <a:ext uri="{FF2B5EF4-FFF2-40B4-BE49-F238E27FC236}">
                <a16:creationId xmlns:a16="http://schemas.microsoft.com/office/drawing/2014/main" id="{F6E7260D-6195-4B32-8249-4E0442FC0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1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237063FE-6D82-4D3A-8D88-93E80AB1AF8A}"/>
              </a:ext>
            </a:extLst>
          </p:cNvPr>
          <p:cNvGrpSpPr/>
          <p:nvPr userDrawn="1"/>
        </p:nvGrpSpPr>
        <p:grpSpPr>
          <a:xfrm>
            <a:off x="0" y="-1"/>
            <a:ext cx="12192004" cy="6858001"/>
            <a:chOff x="0" y="-1"/>
            <a:chExt cx="12192004" cy="6858001"/>
          </a:xfrm>
        </p:grpSpPr>
        <p:sp>
          <p:nvSpPr>
            <p:cNvPr id="8" name="Triangle rectangle 7">
              <a:extLst>
                <a:ext uri="{FF2B5EF4-FFF2-40B4-BE49-F238E27FC236}">
                  <a16:creationId xmlns:a16="http://schemas.microsoft.com/office/drawing/2014/main" id="{E7903609-0893-4C1F-A05B-5E4A74E58F47}"/>
                </a:ext>
              </a:extLst>
            </p:cNvPr>
            <p:cNvSpPr/>
            <p:nvPr userDrawn="1"/>
          </p:nvSpPr>
          <p:spPr>
            <a:xfrm rot="5400000">
              <a:off x="5787887" y="-4701360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9E762B-C3E6-4050-854A-7ACD962035A4}"/>
                </a:ext>
              </a:extLst>
            </p:cNvPr>
            <p:cNvSpPr/>
            <p:nvPr userDrawn="1"/>
          </p:nvSpPr>
          <p:spPr>
            <a:xfrm>
              <a:off x="0" y="-1"/>
              <a:ext cx="12192000" cy="108652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3A5880-8C77-49AD-8B47-666448AC9394}"/>
                </a:ext>
              </a:extLst>
            </p:cNvPr>
            <p:cNvSpPr/>
            <p:nvPr userDrawn="1"/>
          </p:nvSpPr>
          <p:spPr>
            <a:xfrm>
              <a:off x="0" y="6661233"/>
              <a:ext cx="12192000" cy="19676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Triangle rectangle 10">
              <a:extLst>
                <a:ext uri="{FF2B5EF4-FFF2-40B4-BE49-F238E27FC236}">
                  <a16:creationId xmlns:a16="http://schemas.microsoft.com/office/drawing/2014/main" id="{730BB249-BD95-42B1-AFED-92B3CCE86015}"/>
                </a:ext>
              </a:extLst>
            </p:cNvPr>
            <p:cNvSpPr/>
            <p:nvPr userDrawn="1"/>
          </p:nvSpPr>
          <p:spPr>
            <a:xfrm rot="16200000">
              <a:off x="5787889" y="257118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CF081CBA-5511-41E3-966A-B8B53E46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B2C240-C9CB-4B63-9DFD-E15624FD6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9C38E9-5AD1-4753-BE77-3B45D7311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71E7E9-4E70-4CD6-9171-2297B1CEF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0C078A-644D-4A1D-B9B5-DAABCD514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AB0BB9A6-2630-4E62-8F42-4525702BCC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5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8F5F4090-2F88-4EC6-8623-ED44D442F821}"/>
              </a:ext>
            </a:extLst>
          </p:cNvPr>
          <p:cNvGrpSpPr/>
          <p:nvPr userDrawn="1"/>
        </p:nvGrpSpPr>
        <p:grpSpPr>
          <a:xfrm>
            <a:off x="0" y="-1"/>
            <a:ext cx="12192004" cy="6858001"/>
            <a:chOff x="0" y="-1"/>
            <a:chExt cx="12192004" cy="6858001"/>
          </a:xfrm>
        </p:grpSpPr>
        <p:sp>
          <p:nvSpPr>
            <p:cNvPr id="9" name="Triangle rectangle 8">
              <a:extLst>
                <a:ext uri="{FF2B5EF4-FFF2-40B4-BE49-F238E27FC236}">
                  <a16:creationId xmlns:a16="http://schemas.microsoft.com/office/drawing/2014/main" id="{D1CE85E4-457F-43C3-8057-C5D031CBB757}"/>
                </a:ext>
              </a:extLst>
            </p:cNvPr>
            <p:cNvSpPr/>
            <p:nvPr userDrawn="1"/>
          </p:nvSpPr>
          <p:spPr>
            <a:xfrm rot="5400000">
              <a:off x="5787887" y="-4701360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12EF8D8-B20A-411B-ADCD-E672D3EF565B}"/>
                </a:ext>
              </a:extLst>
            </p:cNvPr>
            <p:cNvSpPr/>
            <p:nvPr userDrawn="1"/>
          </p:nvSpPr>
          <p:spPr>
            <a:xfrm>
              <a:off x="0" y="-1"/>
              <a:ext cx="12192000" cy="108652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9579E4-3805-450F-ABF0-39D0D0C7448E}"/>
                </a:ext>
              </a:extLst>
            </p:cNvPr>
            <p:cNvSpPr/>
            <p:nvPr userDrawn="1"/>
          </p:nvSpPr>
          <p:spPr>
            <a:xfrm>
              <a:off x="0" y="6661233"/>
              <a:ext cx="12192000" cy="19676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Triangle rectangle 11">
              <a:extLst>
                <a:ext uri="{FF2B5EF4-FFF2-40B4-BE49-F238E27FC236}">
                  <a16:creationId xmlns:a16="http://schemas.microsoft.com/office/drawing/2014/main" id="{87EDFC5B-0B70-41A6-8C71-25136D1F4452}"/>
                </a:ext>
              </a:extLst>
            </p:cNvPr>
            <p:cNvSpPr/>
            <p:nvPr userDrawn="1"/>
          </p:nvSpPr>
          <p:spPr>
            <a:xfrm rot="16200000">
              <a:off x="5787889" y="257118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FA1B5CD-B04C-4EFC-80BA-A04A577D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A62A44-BA23-4020-906B-6DC3AF59B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62F7EA-7A48-42D1-96B6-FF87B52AB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D68EF2-C6C9-4073-85A4-006B3F82F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E89CDB-FBC8-4485-BBDB-C526F0E1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0A3CF8-D5BC-4984-AEED-8FB0121B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Graphique 12">
            <a:extLst>
              <a:ext uri="{FF2B5EF4-FFF2-40B4-BE49-F238E27FC236}">
                <a16:creationId xmlns:a16="http://schemas.microsoft.com/office/drawing/2014/main" id="{236CB387-D103-4757-817E-1AD995DFB4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4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ACDD645E-97E2-4A33-BE93-0EB035AC47B1}"/>
              </a:ext>
            </a:extLst>
          </p:cNvPr>
          <p:cNvGrpSpPr/>
          <p:nvPr userDrawn="1"/>
        </p:nvGrpSpPr>
        <p:grpSpPr>
          <a:xfrm>
            <a:off x="0" y="-1"/>
            <a:ext cx="12192004" cy="6858001"/>
            <a:chOff x="0" y="-1"/>
            <a:chExt cx="12192004" cy="6858001"/>
          </a:xfrm>
        </p:grpSpPr>
        <p:sp>
          <p:nvSpPr>
            <p:cNvPr id="11" name="Triangle rectangle 10">
              <a:extLst>
                <a:ext uri="{FF2B5EF4-FFF2-40B4-BE49-F238E27FC236}">
                  <a16:creationId xmlns:a16="http://schemas.microsoft.com/office/drawing/2014/main" id="{3F36E1E2-BED1-43A5-A23B-F1F0EA8DE062}"/>
                </a:ext>
              </a:extLst>
            </p:cNvPr>
            <p:cNvSpPr/>
            <p:nvPr userDrawn="1"/>
          </p:nvSpPr>
          <p:spPr>
            <a:xfrm rot="5400000">
              <a:off x="5787887" y="-4701360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2DE7AFF-605E-4C4A-A716-ACAC49E3E73B}"/>
                </a:ext>
              </a:extLst>
            </p:cNvPr>
            <p:cNvSpPr/>
            <p:nvPr userDrawn="1"/>
          </p:nvSpPr>
          <p:spPr>
            <a:xfrm>
              <a:off x="0" y="-1"/>
              <a:ext cx="12192000" cy="108652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3CE4285-388D-479B-A511-635C03BC6140}"/>
                </a:ext>
              </a:extLst>
            </p:cNvPr>
            <p:cNvSpPr/>
            <p:nvPr userDrawn="1"/>
          </p:nvSpPr>
          <p:spPr>
            <a:xfrm>
              <a:off x="0" y="6661233"/>
              <a:ext cx="12192000" cy="19676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Triangle rectangle 13">
              <a:extLst>
                <a:ext uri="{FF2B5EF4-FFF2-40B4-BE49-F238E27FC236}">
                  <a16:creationId xmlns:a16="http://schemas.microsoft.com/office/drawing/2014/main" id="{6731F108-7AB8-4738-9D07-B4B77471AB12}"/>
                </a:ext>
              </a:extLst>
            </p:cNvPr>
            <p:cNvSpPr/>
            <p:nvPr userDrawn="1"/>
          </p:nvSpPr>
          <p:spPr>
            <a:xfrm rot="16200000">
              <a:off x="5787889" y="257118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0AB51360-6399-41A3-9A4B-E3FD89DFD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4C9785-3230-4561-9FAD-20DC89F26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9F7811-3AEE-41F7-9A01-2C4E8A431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F8CEB2-11E7-4B3C-AD91-24586CA67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0A8939-E9DB-47B3-AF8D-318310CD8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FEE9F7F-8262-4B85-B9AB-30FCA5DB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969E804-0BEE-4058-AF79-E50C8D72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2925E6-A81A-4834-9B05-2332E3500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5" name="Graphique 14">
            <a:extLst>
              <a:ext uri="{FF2B5EF4-FFF2-40B4-BE49-F238E27FC236}">
                <a16:creationId xmlns:a16="http://schemas.microsoft.com/office/drawing/2014/main" id="{F09DC75A-16B7-4C92-90E8-030C3DD86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5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470154E8-1C54-4267-9810-C87787C16C12}"/>
              </a:ext>
            </a:extLst>
          </p:cNvPr>
          <p:cNvGrpSpPr/>
          <p:nvPr userDrawn="1"/>
        </p:nvGrpSpPr>
        <p:grpSpPr>
          <a:xfrm>
            <a:off x="0" y="-1"/>
            <a:ext cx="12192004" cy="6858001"/>
            <a:chOff x="0" y="-1"/>
            <a:chExt cx="12192004" cy="6858001"/>
          </a:xfrm>
        </p:grpSpPr>
        <p:sp>
          <p:nvSpPr>
            <p:cNvPr id="7" name="Triangle rectangle 6">
              <a:extLst>
                <a:ext uri="{FF2B5EF4-FFF2-40B4-BE49-F238E27FC236}">
                  <a16:creationId xmlns:a16="http://schemas.microsoft.com/office/drawing/2014/main" id="{71763919-5897-46E3-B947-463C11800A4E}"/>
                </a:ext>
              </a:extLst>
            </p:cNvPr>
            <p:cNvSpPr/>
            <p:nvPr userDrawn="1"/>
          </p:nvSpPr>
          <p:spPr>
            <a:xfrm rot="5400000">
              <a:off x="5787887" y="-4701360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02B9B40-24D5-4104-8CBE-F38052E19FEF}"/>
                </a:ext>
              </a:extLst>
            </p:cNvPr>
            <p:cNvSpPr/>
            <p:nvPr userDrawn="1"/>
          </p:nvSpPr>
          <p:spPr>
            <a:xfrm>
              <a:off x="0" y="-1"/>
              <a:ext cx="12192000" cy="108652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9033FA3-2F77-4F09-811A-18BA3A147BBD}"/>
                </a:ext>
              </a:extLst>
            </p:cNvPr>
            <p:cNvSpPr/>
            <p:nvPr userDrawn="1"/>
          </p:nvSpPr>
          <p:spPr>
            <a:xfrm>
              <a:off x="0" y="6661233"/>
              <a:ext cx="12192000" cy="19676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Triangle rectangle 9">
              <a:extLst>
                <a:ext uri="{FF2B5EF4-FFF2-40B4-BE49-F238E27FC236}">
                  <a16:creationId xmlns:a16="http://schemas.microsoft.com/office/drawing/2014/main" id="{3887B2FF-3606-43CC-ADA6-46CBEA1280A5}"/>
                </a:ext>
              </a:extLst>
            </p:cNvPr>
            <p:cNvSpPr/>
            <p:nvPr userDrawn="1"/>
          </p:nvSpPr>
          <p:spPr>
            <a:xfrm rot="16200000">
              <a:off x="5787889" y="257118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171E486C-398E-4E19-9C8C-C39A9F0E9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5599EC-747F-4E83-84C0-411BA79D6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9B52DD-ECA3-4F54-A5FF-57304560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79EF0D4-887B-49C1-92F2-B8C47A34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Graphique 10">
            <a:extLst>
              <a:ext uri="{FF2B5EF4-FFF2-40B4-BE49-F238E27FC236}">
                <a16:creationId xmlns:a16="http://schemas.microsoft.com/office/drawing/2014/main" id="{EE5247D1-1636-4677-A557-6CF3BBEA63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2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8D28F7F8-6D46-40C3-948E-F7605C75D13E}"/>
              </a:ext>
            </a:extLst>
          </p:cNvPr>
          <p:cNvGrpSpPr/>
          <p:nvPr userDrawn="1"/>
        </p:nvGrpSpPr>
        <p:grpSpPr>
          <a:xfrm>
            <a:off x="0" y="-1"/>
            <a:ext cx="12192004" cy="6858001"/>
            <a:chOff x="0" y="-1"/>
            <a:chExt cx="12192004" cy="6858001"/>
          </a:xfrm>
        </p:grpSpPr>
        <p:sp>
          <p:nvSpPr>
            <p:cNvPr id="6" name="Triangle rectangle 5">
              <a:extLst>
                <a:ext uri="{FF2B5EF4-FFF2-40B4-BE49-F238E27FC236}">
                  <a16:creationId xmlns:a16="http://schemas.microsoft.com/office/drawing/2014/main" id="{7ADA5CFC-A30E-4BE4-969C-925A79C2A79F}"/>
                </a:ext>
              </a:extLst>
            </p:cNvPr>
            <p:cNvSpPr/>
            <p:nvPr userDrawn="1"/>
          </p:nvSpPr>
          <p:spPr>
            <a:xfrm rot="5400000">
              <a:off x="5787887" y="-4701360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93B1FB4-41DB-4B4A-BEB1-44B6D42D55F6}"/>
                </a:ext>
              </a:extLst>
            </p:cNvPr>
            <p:cNvSpPr/>
            <p:nvPr userDrawn="1"/>
          </p:nvSpPr>
          <p:spPr>
            <a:xfrm>
              <a:off x="0" y="-1"/>
              <a:ext cx="12192000" cy="108652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07B3C4B-6506-47E2-9AF3-CD86643DC3FD}"/>
                </a:ext>
              </a:extLst>
            </p:cNvPr>
            <p:cNvSpPr/>
            <p:nvPr userDrawn="1"/>
          </p:nvSpPr>
          <p:spPr>
            <a:xfrm>
              <a:off x="0" y="6661233"/>
              <a:ext cx="12192000" cy="19676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Triangle rectangle 8">
              <a:extLst>
                <a:ext uri="{FF2B5EF4-FFF2-40B4-BE49-F238E27FC236}">
                  <a16:creationId xmlns:a16="http://schemas.microsoft.com/office/drawing/2014/main" id="{3C4FEE99-C469-45DF-B01B-D341F6BAE603}"/>
                </a:ext>
              </a:extLst>
            </p:cNvPr>
            <p:cNvSpPr/>
            <p:nvPr userDrawn="1"/>
          </p:nvSpPr>
          <p:spPr>
            <a:xfrm rot="16200000">
              <a:off x="5787889" y="257118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3C4E611-8766-44C8-AA64-04449B5D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80B3FC-37BB-42EE-AB3F-177AD0BA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6ED30E-4B4B-40C1-ADA4-714ACF62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Graphique 9">
            <a:extLst>
              <a:ext uri="{FF2B5EF4-FFF2-40B4-BE49-F238E27FC236}">
                <a16:creationId xmlns:a16="http://schemas.microsoft.com/office/drawing/2014/main" id="{9B6018F6-6476-4C2D-A04F-1987B3B7FF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5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8386D1DA-D6E9-4A93-A019-00F9F8A43641}"/>
              </a:ext>
            </a:extLst>
          </p:cNvPr>
          <p:cNvGrpSpPr/>
          <p:nvPr userDrawn="1"/>
        </p:nvGrpSpPr>
        <p:grpSpPr>
          <a:xfrm>
            <a:off x="-4" y="-9540"/>
            <a:ext cx="12192008" cy="6867540"/>
            <a:chOff x="-4" y="-9540"/>
            <a:chExt cx="12192008" cy="6867540"/>
          </a:xfrm>
        </p:grpSpPr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497D8F74-B7F6-4259-90A0-50C8EDFB3AED}"/>
                </a:ext>
              </a:extLst>
            </p:cNvPr>
            <p:cNvGrpSpPr/>
            <p:nvPr userDrawn="1"/>
          </p:nvGrpSpPr>
          <p:grpSpPr>
            <a:xfrm>
              <a:off x="0" y="6045005"/>
              <a:ext cx="12192004" cy="812995"/>
              <a:chOff x="0" y="6045005"/>
              <a:chExt cx="12192004" cy="812995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151745F-CF71-4F0D-94FA-24996952ADC2}"/>
                  </a:ext>
                </a:extLst>
              </p:cNvPr>
              <p:cNvSpPr/>
              <p:nvPr userDrawn="1"/>
            </p:nvSpPr>
            <p:spPr>
              <a:xfrm>
                <a:off x="0" y="6661233"/>
                <a:ext cx="12192000" cy="196767"/>
              </a:xfrm>
              <a:prstGeom prst="rect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Triangle rectangle 11">
                <a:extLst>
                  <a:ext uri="{FF2B5EF4-FFF2-40B4-BE49-F238E27FC236}">
                    <a16:creationId xmlns:a16="http://schemas.microsoft.com/office/drawing/2014/main" id="{66497CB7-0A37-4401-A61F-25C5EB933075}"/>
                  </a:ext>
                </a:extLst>
              </p:cNvPr>
              <p:cNvSpPr/>
              <p:nvPr userDrawn="1"/>
            </p:nvSpPr>
            <p:spPr>
              <a:xfrm rot="16200000">
                <a:off x="5787889" y="257118"/>
                <a:ext cx="616227" cy="12192002"/>
              </a:xfrm>
              <a:prstGeom prst="rtTriangle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C07BC9C5-58C2-4070-85FE-1DDAF3EAE1EE}"/>
                </a:ext>
              </a:extLst>
            </p:cNvPr>
            <p:cNvGrpSpPr/>
            <p:nvPr userDrawn="1"/>
          </p:nvGrpSpPr>
          <p:grpSpPr>
            <a:xfrm rot="10800000">
              <a:off x="-4" y="-9540"/>
              <a:ext cx="12192004" cy="812995"/>
              <a:chOff x="0" y="6045005"/>
              <a:chExt cx="12192004" cy="81299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5E93A9B-DAFB-4C7F-9CDF-9037234AE2DC}"/>
                  </a:ext>
                </a:extLst>
              </p:cNvPr>
              <p:cNvSpPr/>
              <p:nvPr userDrawn="1"/>
            </p:nvSpPr>
            <p:spPr>
              <a:xfrm>
                <a:off x="0" y="6661233"/>
                <a:ext cx="12192000" cy="196767"/>
              </a:xfrm>
              <a:prstGeom prst="rect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Triangle rectangle 15">
                <a:extLst>
                  <a:ext uri="{FF2B5EF4-FFF2-40B4-BE49-F238E27FC236}">
                    <a16:creationId xmlns:a16="http://schemas.microsoft.com/office/drawing/2014/main" id="{92DF74D8-5BC7-427A-B1DC-3C98752CA3DF}"/>
                  </a:ext>
                </a:extLst>
              </p:cNvPr>
              <p:cNvSpPr/>
              <p:nvPr userDrawn="1"/>
            </p:nvSpPr>
            <p:spPr>
              <a:xfrm rot="16200000">
                <a:off x="5787889" y="257118"/>
                <a:ext cx="616227" cy="12192002"/>
              </a:xfrm>
              <a:prstGeom prst="rtTriangle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7B9362FB-EA48-43FC-839D-A1B4FC349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EF0639-D55F-498E-A89A-48A938E1F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51E513-BD99-4D20-BE92-09F4BBF1C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1AA2C1-A98E-4499-9B41-F50DB1EF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184068-111C-47F9-B205-8F08C2AFF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CA559F-E5A9-4166-BBF8-E8E0ED89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8" name="Graphique 17">
            <a:extLst>
              <a:ext uri="{FF2B5EF4-FFF2-40B4-BE49-F238E27FC236}">
                <a16:creationId xmlns:a16="http://schemas.microsoft.com/office/drawing/2014/main" id="{182ADFA9-DBD0-4299-8733-77131CEA88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4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9254E2AE-FB8A-4606-B27A-7EBED04D1954}"/>
              </a:ext>
            </a:extLst>
          </p:cNvPr>
          <p:cNvGrpSpPr/>
          <p:nvPr userDrawn="1"/>
        </p:nvGrpSpPr>
        <p:grpSpPr>
          <a:xfrm>
            <a:off x="-4" y="-9540"/>
            <a:ext cx="12192008" cy="6867540"/>
            <a:chOff x="-4" y="-9540"/>
            <a:chExt cx="12192008" cy="6867540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DCCA75B0-6BD4-4442-9D7D-99F3BC771A46}"/>
                </a:ext>
              </a:extLst>
            </p:cNvPr>
            <p:cNvGrpSpPr/>
            <p:nvPr userDrawn="1"/>
          </p:nvGrpSpPr>
          <p:grpSpPr>
            <a:xfrm>
              <a:off x="0" y="6045005"/>
              <a:ext cx="12192004" cy="812995"/>
              <a:chOff x="0" y="6045005"/>
              <a:chExt cx="12192004" cy="81299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2DF3175-64E0-4E37-BE18-07171152AF39}"/>
                  </a:ext>
                </a:extLst>
              </p:cNvPr>
              <p:cNvSpPr/>
              <p:nvPr userDrawn="1"/>
            </p:nvSpPr>
            <p:spPr>
              <a:xfrm>
                <a:off x="0" y="6661233"/>
                <a:ext cx="12192000" cy="196767"/>
              </a:xfrm>
              <a:prstGeom prst="rect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Triangle rectangle 13">
                <a:extLst>
                  <a:ext uri="{FF2B5EF4-FFF2-40B4-BE49-F238E27FC236}">
                    <a16:creationId xmlns:a16="http://schemas.microsoft.com/office/drawing/2014/main" id="{C6E7B202-D005-40EC-A29B-47676B5CFB87}"/>
                  </a:ext>
                </a:extLst>
              </p:cNvPr>
              <p:cNvSpPr/>
              <p:nvPr userDrawn="1"/>
            </p:nvSpPr>
            <p:spPr>
              <a:xfrm rot="16200000">
                <a:off x="5787889" y="257118"/>
                <a:ext cx="616227" cy="12192002"/>
              </a:xfrm>
              <a:prstGeom prst="rtTriangle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ED548AF5-4C2A-41B3-84FA-EAD800A1F853}"/>
                </a:ext>
              </a:extLst>
            </p:cNvPr>
            <p:cNvGrpSpPr/>
            <p:nvPr userDrawn="1"/>
          </p:nvGrpSpPr>
          <p:grpSpPr>
            <a:xfrm rot="10800000">
              <a:off x="-4" y="-9540"/>
              <a:ext cx="12192004" cy="812995"/>
              <a:chOff x="0" y="6045005"/>
              <a:chExt cx="12192004" cy="812995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6340EAD-7C3B-437E-8792-3441E32B947B}"/>
                  </a:ext>
                </a:extLst>
              </p:cNvPr>
              <p:cNvSpPr/>
              <p:nvPr userDrawn="1"/>
            </p:nvSpPr>
            <p:spPr>
              <a:xfrm>
                <a:off x="0" y="6661233"/>
                <a:ext cx="12192000" cy="196767"/>
              </a:xfrm>
              <a:prstGeom prst="rect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Triangle rectangle 11">
                <a:extLst>
                  <a:ext uri="{FF2B5EF4-FFF2-40B4-BE49-F238E27FC236}">
                    <a16:creationId xmlns:a16="http://schemas.microsoft.com/office/drawing/2014/main" id="{41854133-B248-4D47-9AC0-035C62C5CD20}"/>
                  </a:ext>
                </a:extLst>
              </p:cNvPr>
              <p:cNvSpPr/>
              <p:nvPr userDrawn="1"/>
            </p:nvSpPr>
            <p:spPr>
              <a:xfrm rot="16200000">
                <a:off x="5787889" y="257118"/>
                <a:ext cx="616227" cy="12192002"/>
              </a:xfrm>
              <a:prstGeom prst="rtTriangle">
                <a:avLst/>
              </a:prstGeom>
              <a:solidFill>
                <a:srgbClr val="A6C3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CC321110-C351-47F1-AAEF-846D88B0F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4A4899-E113-4062-BEC0-E2B32436C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AB2C47-91BD-42BC-9D18-121C249A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CB1FDA-2158-4CC7-B742-CF45649B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562334-027E-4F60-A245-725EC34C3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489C31-50ED-4205-90FA-EFB6BD0F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5" name="Graphique 14">
            <a:extLst>
              <a:ext uri="{FF2B5EF4-FFF2-40B4-BE49-F238E27FC236}">
                <a16:creationId xmlns:a16="http://schemas.microsoft.com/office/drawing/2014/main" id="{27B38B4F-E79F-41C5-B645-F52B3E1959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3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04BF0CC7-926B-478A-9AC7-D531F18D6686}"/>
              </a:ext>
            </a:extLst>
          </p:cNvPr>
          <p:cNvGrpSpPr/>
          <p:nvPr userDrawn="1"/>
        </p:nvGrpSpPr>
        <p:grpSpPr>
          <a:xfrm>
            <a:off x="0" y="-1"/>
            <a:ext cx="12192004" cy="6858001"/>
            <a:chOff x="0" y="-1"/>
            <a:chExt cx="12192004" cy="6858001"/>
          </a:xfrm>
        </p:grpSpPr>
        <p:sp>
          <p:nvSpPr>
            <p:cNvPr id="8" name="Triangle rectangle 7">
              <a:extLst>
                <a:ext uri="{FF2B5EF4-FFF2-40B4-BE49-F238E27FC236}">
                  <a16:creationId xmlns:a16="http://schemas.microsoft.com/office/drawing/2014/main" id="{9F4D50DB-96C4-4EE3-A4AB-82DB45845343}"/>
                </a:ext>
              </a:extLst>
            </p:cNvPr>
            <p:cNvSpPr/>
            <p:nvPr userDrawn="1"/>
          </p:nvSpPr>
          <p:spPr>
            <a:xfrm rot="5400000">
              <a:off x="5787887" y="-4701360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0AF6EC8-CFD3-4225-99B1-45B18100FDA4}"/>
                </a:ext>
              </a:extLst>
            </p:cNvPr>
            <p:cNvSpPr/>
            <p:nvPr userDrawn="1"/>
          </p:nvSpPr>
          <p:spPr>
            <a:xfrm>
              <a:off x="0" y="-1"/>
              <a:ext cx="12192000" cy="108652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6C8F3C-0AD2-48A3-982E-B3A34597C87E}"/>
                </a:ext>
              </a:extLst>
            </p:cNvPr>
            <p:cNvSpPr/>
            <p:nvPr userDrawn="1"/>
          </p:nvSpPr>
          <p:spPr>
            <a:xfrm>
              <a:off x="0" y="6661233"/>
              <a:ext cx="12192000" cy="196767"/>
            </a:xfrm>
            <a:prstGeom prst="rect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Triangle rectangle 10">
              <a:extLst>
                <a:ext uri="{FF2B5EF4-FFF2-40B4-BE49-F238E27FC236}">
                  <a16:creationId xmlns:a16="http://schemas.microsoft.com/office/drawing/2014/main" id="{DBD1BB0C-3B00-4BCC-AA61-B4518932A4C8}"/>
                </a:ext>
              </a:extLst>
            </p:cNvPr>
            <p:cNvSpPr/>
            <p:nvPr userDrawn="1"/>
          </p:nvSpPr>
          <p:spPr>
            <a:xfrm rot="16200000">
              <a:off x="5787889" y="257118"/>
              <a:ext cx="616227" cy="12192002"/>
            </a:xfrm>
            <a:prstGeom prst="rtTriangle">
              <a:avLst/>
            </a:prstGeom>
            <a:solidFill>
              <a:srgbClr val="A6C3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4AADF8-FDC7-403C-8858-A295D5C35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BC3B12-C6EF-48CF-BAE7-BDA7BA919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9C9090-BD9F-4C67-A40C-FC7DBE8CC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85E2F-F636-4CBB-807A-8F1F89036075}" type="datetimeFigureOut">
              <a:rPr lang="fr-FR" smtClean="0"/>
              <a:t>03/11/2020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61DBFB-5FB3-451F-983B-C2051AC0C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5B3EC5-AC2E-427B-A065-53884AD5F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3A611-C3DF-4C0C-8ADF-4355DE90DFCD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F650D0A4-D527-42F7-ACF8-D2A11AA5488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 rot="-180000">
            <a:off x="10889235" y="5577416"/>
            <a:ext cx="1279473" cy="9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6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33F9B-BF38-4874-B022-97EE97710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31680" cy="2387600"/>
          </a:xfrm>
        </p:spPr>
        <p:txBody>
          <a:bodyPr>
            <a:normAutofit fontScale="90000"/>
          </a:bodyPr>
          <a:lstStyle/>
          <a:p>
            <a:pPr marL="857250" indent="-857250">
              <a:buBlip>
                <a:blip r:embed="rId2"/>
              </a:buBlip>
            </a:pPr>
            <a:r>
              <a:rPr lang="fr-FR" dirty="0" smtClean="0"/>
              <a:t>La réalisation du chef d’œuvre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#LES INCONTOURNABLES</a:t>
            </a:r>
            <a:endParaRPr lang="fr-FR" i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757EC0-0962-4663-BFA1-4377B4AD8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i="1" dirty="0"/>
              <a:t>Œuvrer ensemble aux talents de chacun</a:t>
            </a:r>
          </a:p>
          <a:p>
            <a:pPr algn="r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8939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Définition et objectifs du CDO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21121"/>
            <a:ext cx="10515600" cy="5032375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EA6C3A"/>
              </a:buClr>
              <a:buBlip>
                <a:blip r:embed="rId2"/>
              </a:buBlip>
            </a:pPr>
            <a:r>
              <a:rPr lang="fr-FR" dirty="0"/>
              <a:t>Le chef d’œuvre est une </a:t>
            </a:r>
            <a:r>
              <a:rPr lang="fr-FR" b="1" dirty="0" smtClean="0"/>
              <a:t>production matérielle ou immatérielle </a:t>
            </a:r>
            <a:r>
              <a:rPr lang="fr-FR" dirty="0"/>
              <a:t>qui prend appui sur une </a:t>
            </a:r>
            <a:r>
              <a:rPr lang="fr-FR" b="1" u="sng" dirty="0"/>
              <a:t>démarche de projet</a:t>
            </a:r>
            <a:r>
              <a:rPr lang="fr-FR" b="1" dirty="0"/>
              <a:t> pluridisciplinaire</a:t>
            </a:r>
            <a:r>
              <a:rPr lang="fr-FR" dirty="0"/>
              <a:t> mobilisant des compétences et des savoirs issus des enseignements de spécialité et généraux.  </a:t>
            </a:r>
          </a:p>
          <a:p>
            <a:pPr lvl="0">
              <a:buBlip>
                <a:blip r:embed="rId2"/>
              </a:buBlip>
            </a:pPr>
            <a:r>
              <a:rPr lang="fr-FR" dirty="0" smtClean="0"/>
              <a:t>Il peut s’agir de : </a:t>
            </a:r>
            <a:endParaRPr lang="fr-FR" dirty="0"/>
          </a:p>
          <a:p>
            <a:pPr marL="914400" lvl="1" indent="-457200">
              <a:buBlip>
                <a:blip r:embed="rId2"/>
              </a:buBlip>
            </a:pPr>
            <a:r>
              <a:rPr lang="fr-FR" dirty="0"/>
              <a:t>créer un concours; 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dirty="0"/>
              <a:t>monter une exposition;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dirty="0"/>
              <a:t>concevoir une mini-entreprise, un journal, un jeu de société;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dirty="0"/>
              <a:t>organiser une expérience ou une étude pour rendre compte de ses résultats;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dirty="0"/>
              <a:t>élaborer une application ou un site informatique;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dirty="0"/>
              <a:t>présenter une réalisation artistique ou technique innovante;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4204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Pour les élèves et pour les enseignants </a:t>
            </a:r>
            <a:endParaRPr lang="fr-FR" i="1" dirty="0"/>
          </a:p>
        </p:txBody>
      </p:sp>
      <p:sp>
        <p:nvSpPr>
          <p:cNvPr id="4" name="Rectangle 3"/>
          <p:cNvSpPr/>
          <p:nvPr/>
        </p:nvSpPr>
        <p:spPr>
          <a:xfrm>
            <a:off x="4929051" y="1505036"/>
            <a:ext cx="726294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Blip>
                <a:blip r:embed="rId2"/>
              </a:buBlip>
            </a:pPr>
            <a:r>
              <a:rPr lang="fr-FR" sz="2200" dirty="0" smtClean="0"/>
              <a:t>Développer </a:t>
            </a:r>
            <a:r>
              <a:rPr lang="fr-FR" sz="2200" dirty="0"/>
              <a:t>l’estime de soi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Développer sa créativité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Collaborer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D’acquérir les fondamentaux de la démarche de projet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De mettre en œuvre des compétences transversales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De développer ses compétences professionnelles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460171" y="4165615"/>
            <a:ext cx="973182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S’inscrire dans une démarche pédagogique de projet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Organiser et mettre en œuvre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Évaluer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 smtClean="0"/>
              <a:t>Accompagner, </a:t>
            </a:r>
            <a:r>
              <a:rPr lang="fr-FR" sz="2200" dirty="0"/>
              <a:t>motiver, remédier,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Poursuivre la transmission des compétences disciplinaires et transversales</a:t>
            </a:r>
          </a:p>
          <a:p>
            <a:pPr marL="914400" lvl="1" indent="-457200">
              <a:buBlip>
                <a:blip r:embed="rId2"/>
              </a:buBlip>
            </a:pPr>
            <a:r>
              <a:rPr lang="fr-FR" sz="2200" dirty="0"/>
              <a:t>…</a:t>
            </a:r>
          </a:p>
        </p:txBody>
      </p:sp>
      <p:sp>
        <p:nvSpPr>
          <p:cNvPr id="9" name="Ellipse 8"/>
          <p:cNvSpPr/>
          <p:nvPr/>
        </p:nvSpPr>
        <p:spPr>
          <a:xfrm>
            <a:off x="3704088" y="1906432"/>
            <a:ext cx="1440000" cy="1440000"/>
          </a:xfrm>
          <a:prstGeom prst="ellipse">
            <a:avLst/>
          </a:prstGeom>
          <a:solidFill>
            <a:srgbClr val="EA6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Elèves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1308847" y="4507444"/>
            <a:ext cx="1440000" cy="1440000"/>
          </a:xfrm>
          <a:prstGeom prst="ellipse">
            <a:avLst/>
          </a:prstGeom>
          <a:solidFill>
            <a:srgbClr val="EA6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Profs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5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temporalité et l’évaluation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207" y="2863106"/>
            <a:ext cx="11536299" cy="3877327"/>
          </a:xfrm>
        </p:spPr>
        <p:txBody>
          <a:bodyPr>
            <a:normAutofit fontScale="85000" lnSpcReduction="10000"/>
          </a:bodyPr>
          <a:lstStyle/>
          <a:p>
            <a:pPr>
              <a:buBlip>
                <a:blip r:embed="rId2"/>
              </a:buBlip>
            </a:pPr>
            <a:r>
              <a:rPr lang="fr-FR" u="sng" dirty="0" smtClean="0"/>
              <a:t>L’évaluation </a:t>
            </a:r>
            <a:r>
              <a:rPr lang="fr-FR" u="sng" dirty="0"/>
              <a:t>sur le livret scolaire ou de </a:t>
            </a:r>
            <a:r>
              <a:rPr lang="fr-FR" u="sng" dirty="0" smtClean="0"/>
              <a:t>formation </a:t>
            </a:r>
            <a:r>
              <a:rPr lang="fr-FR" sz="2100" dirty="0">
                <a:solidFill>
                  <a:schemeClr val="tx2"/>
                </a:solidFill>
              </a:rPr>
              <a:t>(</a:t>
            </a:r>
            <a:r>
              <a:rPr lang="fr-FR" sz="2100" dirty="0">
                <a:solidFill>
                  <a:schemeClr val="tx2"/>
                </a:solidFill>
              </a:rPr>
              <a:t>⚠ </a:t>
            </a:r>
            <a:r>
              <a:rPr lang="fr-FR" sz="2100" dirty="0" smtClean="0">
                <a:solidFill>
                  <a:schemeClr val="tx2"/>
                </a:solidFill>
              </a:rPr>
              <a:t>30% CP disciplinaires et 70% CP transversales)</a:t>
            </a:r>
            <a:endParaRPr lang="fr-FR" sz="2100" dirty="0">
              <a:solidFill>
                <a:schemeClr val="tx2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fr-FR" b="1" dirty="0"/>
              <a:t>Des notes </a:t>
            </a:r>
            <a:r>
              <a:rPr lang="fr-FR" dirty="0"/>
              <a:t>régulièrement portées tout au long du cursus </a:t>
            </a:r>
            <a:r>
              <a:rPr lang="fr-FR" b="1" dirty="0"/>
              <a:t>sur le bulletin de </a:t>
            </a:r>
            <a:r>
              <a:rPr lang="fr-FR" b="1" dirty="0" smtClean="0"/>
              <a:t>notes</a:t>
            </a:r>
            <a:r>
              <a:rPr lang="fr-FR" dirty="0"/>
              <a:t> </a:t>
            </a:r>
            <a:r>
              <a:rPr lang="fr-FR" dirty="0" smtClean="0"/>
              <a:t>(ligne dédiée CDO)</a:t>
            </a:r>
          </a:p>
          <a:p>
            <a:pPr lvl="1">
              <a:buBlip>
                <a:blip r:embed="rId2"/>
              </a:buBlip>
            </a:pPr>
            <a:r>
              <a:rPr lang="fr-FR" b="1" dirty="0"/>
              <a:t>La note </a:t>
            </a:r>
            <a:r>
              <a:rPr lang="fr-FR" dirty="0"/>
              <a:t>retenue au titre du livret est </a:t>
            </a:r>
            <a:r>
              <a:rPr lang="fr-FR" b="1" dirty="0"/>
              <a:t>la moyenne </a:t>
            </a:r>
            <a:r>
              <a:rPr lang="fr-FR" dirty="0"/>
              <a:t>des évaluations </a:t>
            </a:r>
          </a:p>
          <a:p>
            <a:pPr>
              <a:buBlip>
                <a:blip r:embed="rId2"/>
              </a:buBlip>
            </a:pPr>
            <a:r>
              <a:rPr lang="fr-FR" u="sng" dirty="0"/>
              <a:t>L’oral de </a:t>
            </a:r>
            <a:r>
              <a:rPr lang="fr-FR" u="sng" dirty="0" smtClean="0"/>
              <a:t>présentation </a:t>
            </a:r>
            <a:r>
              <a:rPr lang="fr-FR" sz="2400" dirty="0" smtClean="0">
                <a:solidFill>
                  <a:schemeClr val="tx2"/>
                </a:solidFill>
              </a:rPr>
              <a:t>(</a:t>
            </a:r>
            <a:r>
              <a:rPr lang="fr-FR" sz="2400" b="1" dirty="0">
                <a:solidFill>
                  <a:schemeClr val="tx2"/>
                </a:solidFill>
              </a:rPr>
              <a:t>⚠ </a:t>
            </a:r>
            <a:r>
              <a:rPr lang="fr-FR" sz="2400" dirty="0" smtClean="0">
                <a:solidFill>
                  <a:schemeClr val="tx2"/>
                </a:solidFill>
              </a:rPr>
              <a:t>10 min en </a:t>
            </a:r>
            <a:r>
              <a:rPr lang="fr-FR" sz="2400" dirty="0">
                <a:solidFill>
                  <a:schemeClr val="tx2"/>
                </a:solidFill>
              </a:rPr>
              <a:t>C</a:t>
            </a:r>
            <a:r>
              <a:rPr lang="fr-FR" sz="2400" dirty="0" smtClean="0">
                <a:solidFill>
                  <a:schemeClr val="tx2"/>
                </a:solidFill>
              </a:rPr>
              <a:t>AP et 15 min en </a:t>
            </a:r>
            <a:r>
              <a:rPr lang="fr-FR" sz="2400" dirty="0" err="1" smtClean="0">
                <a:solidFill>
                  <a:schemeClr val="tx2"/>
                </a:solidFill>
              </a:rPr>
              <a:t>BcP</a:t>
            </a:r>
            <a:r>
              <a:rPr lang="fr-FR" sz="2400" dirty="0" smtClean="0">
                <a:solidFill>
                  <a:schemeClr val="tx2"/>
                </a:solidFill>
              </a:rPr>
              <a:t>)</a:t>
            </a:r>
            <a:endParaRPr lang="fr-FR" sz="2400" dirty="0">
              <a:solidFill>
                <a:schemeClr val="tx2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fr-FR" dirty="0" smtClean="0"/>
              <a:t>La </a:t>
            </a:r>
            <a:r>
              <a:rPr lang="fr-FR" dirty="0"/>
              <a:t>capacité à </a:t>
            </a:r>
            <a:r>
              <a:rPr lang="fr-FR" b="1" dirty="0"/>
              <a:t>relater la démarche </a:t>
            </a:r>
            <a:r>
              <a:rPr lang="fr-FR" dirty="0"/>
              <a:t>utilisée pour conduire à la réalisation du </a:t>
            </a:r>
            <a:r>
              <a:rPr lang="fr-FR" dirty="0" smtClean="0"/>
              <a:t>CDO</a:t>
            </a:r>
          </a:p>
          <a:p>
            <a:pPr lvl="1">
              <a:buBlip>
                <a:blip r:embed="rId2"/>
              </a:buBlip>
            </a:pPr>
            <a:r>
              <a:rPr lang="fr-FR" dirty="0" smtClean="0"/>
              <a:t>L'aptitude </a:t>
            </a:r>
            <a:r>
              <a:rPr lang="fr-FR" dirty="0"/>
              <a:t>à apprécier </a:t>
            </a:r>
            <a:r>
              <a:rPr lang="fr-FR" b="1" dirty="0"/>
              <a:t>les points forts et les points faibles </a:t>
            </a:r>
            <a:r>
              <a:rPr lang="fr-FR" dirty="0" smtClean="0"/>
              <a:t> du CDO et </a:t>
            </a:r>
            <a:r>
              <a:rPr lang="fr-FR" dirty="0"/>
              <a:t>de la démarche adoptée</a:t>
            </a:r>
            <a:r>
              <a:rPr lang="fr-FR" dirty="0" smtClean="0"/>
              <a:t>.</a:t>
            </a:r>
            <a:r>
              <a:rPr lang="fr-FR" b="1" dirty="0"/>
              <a:t> </a:t>
            </a:r>
            <a:endParaRPr lang="fr-FR" b="1" dirty="0" smtClean="0"/>
          </a:p>
          <a:p>
            <a:pPr lvl="1">
              <a:buBlip>
                <a:blip r:embed="rId2"/>
              </a:buBlip>
            </a:pPr>
            <a:r>
              <a:rPr lang="fr-FR" dirty="0" smtClean="0"/>
              <a:t>L'aptitude </a:t>
            </a:r>
            <a:r>
              <a:rPr lang="fr-FR" dirty="0"/>
              <a:t>à faire ressortir </a:t>
            </a:r>
            <a:r>
              <a:rPr lang="fr-FR" b="1" dirty="0"/>
              <a:t>la valeur ou l'intérêt </a:t>
            </a:r>
            <a:r>
              <a:rPr lang="fr-FR" dirty="0"/>
              <a:t>que présente son </a:t>
            </a:r>
            <a:r>
              <a:rPr lang="fr-FR" dirty="0" smtClean="0"/>
              <a:t>CDO.</a:t>
            </a:r>
            <a:endParaRPr lang="fr-FR" dirty="0"/>
          </a:p>
          <a:p>
            <a:pPr lvl="1">
              <a:buBlip>
                <a:blip r:embed="rId2"/>
              </a:buBlip>
            </a:pPr>
            <a:r>
              <a:rPr lang="fr-FR" dirty="0"/>
              <a:t>L'aptitude à </a:t>
            </a:r>
            <a:r>
              <a:rPr lang="fr-FR" b="1" dirty="0"/>
              <a:t>s'adapter à ses interlocuteurs et à la situation</a:t>
            </a:r>
            <a:r>
              <a:rPr lang="fr-FR" b="1" dirty="0" smtClean="0"/>
              <a:t>.</a:t>
            </a:r>
          </a:p>
          <a:p>
            <a:pPr lvl="1">
              <a:buBlip>
                <a:blip r:embed="rId2"/>
              </a:buBlip>
            </a:pPr>
            <a:r>
              <a:rPr lang="fr-FR" dirty="0" smtClean="0"/>
              <a:t>La </a:t>
            </a:r>
            <a:r>
              <a:rPr lang="fr-FR" dirty="0"/>
              <a:t>capacité à montrer </a:t>
            </a:r>
            <a:r>
              <a:rPr lang="fr-FR" b="1" dirty="0"/>
              <a:t>en quoi la réalisation du </a:t>
            </a:r>
            <a:r>
              <a:rPr lang="fr-FR" b="1" dirty="0" smtClean="0"/>
              <a:t>chef-d'œuvre </a:t>
            </a:r>
            <a:r>
              <a:rPr lang="fr-FR" b="1" dirty="0"/>
              <a:t>relève de la démarche de projet</a:t>
            </a:r>
            <a:r>
              <a:rPr lang="fr-FR" b="1" dirty="0" smtClean="0"/>
              <a:t>.</a:t>
            </a:r>
            <a:r>
              <a:rPr lang="fr-FR" dirty="0">
                <a:solidFill>
                  <a:schemeClr val="tx2"/>
                </a:solidFill>
              </a:rPr>
              <a:t> (⚠ </a:t>
            </a:r>
            <a:r>
              <a:rPr lang="fr-FR" dirty="0" err="1">
                <a:solidFill>
                  <a:schemeClr val="tx2"/>
                </a:solidFill>
              </a:rPr>
              <a:t>BcP</a:t>
            </a:r>
            <a:r>
              <a:rPr lang="fr-FR" dirty="0" smtClean="0">
                <a:solidFill>
                  <a:schemeClr val="tx2"/>
                </a:solidFill>
              </a:rPr>
              <a:t>)</a:t>
            </a:r>
            <a:endParaRPr lang="fr-FR" b="1" dirty="0" smtClean="0"/>
          </a:p>
          <a:p>
            <a:pPr lvl="1">
              <a:buBlip>
                <a:blip r:embed="rId2"/>
              </a:buBlip>
            </a:pPr>
            <a:r>
              <a:rPr lang="fr-FR" dirty="0" smtClean="0"/>
              <a:t>La </a:t>
            </a:r>
            <a:r>
              <a:rPr lang="fr-FR" dirty="0"/>
              <a:t>capacité à analyser </a:t>
            </a:r>
            <a:r>
              <a:rPr lang="fr-FR" b="1" dirty="0"/>
              <a:t>les particularités et difficultés du travail en autonomie</a:t>
            </a:r>
            <a:r>
              <a:rPr lang="fr-FR" b="1" dirty="0" smtClean="0"/>
              <a:t>. </a:t>
            </a:r>
            <a:r>
              <a:rPr lang="fr-FR" dirty="0" smtClean="0">
                <a:solidFill>
                  <a:schemeClr val="tx2"/>
                </a:solidFill>
              </a:rPr>
              <a:t>(</a:t>
            </a:r>
            <a:r>
              <a:rPr lang="fr-FR" dirty="0">
                <a:solidFill>
                  <a:schemeClr val="tx2"/>
                </a:solidFill>
              </a:rPr>
              <a:t>⚠ </a:t>
            </a:r>
            <a:r>
              <a:rPr lang="fr-FR" dirty="0" err="1" smtClean="0">
                <a:solidFill>
                  <a:schemeClr val="tx2"/>
                </a:solidFill>
              </a:rPr>
              <a:t>BcP</a:t>
            </a:r>
            <a:r>
              <a:rPr lang="fr-FR" dirty="0" smtClean="0">
                <a:solidFill>
                  <a:schemeClr val="tx2"/>
                </a:solidFill>
              </a:rPr>
              <a:t>)</a:t>
            </a:r>
          </a:p>
          <a:p>
            <a:pPr lvl="1">
              <a:buBlip>
                <a:blip r:embed="rId2"/>
              </a:buBlip>
            </a:pPr>
            <a:r>
              <a:rPr lang="fr-FR" dirty="0" smtClean="0"/>
              <a:t>L’aptitude</a:t>
            </a:r>
            <a:r>
              <a:rPr lang="fr-FR" b="1" dirty="0" smtClean="0"/>
              <a:t> </a:t>
            </a:r>
            <a:r>
              <a:rPr lang="fr-FR" b="1" dirty="0"/>
              <a:t>à transposer la démarche de projet </a:t>
            </a:r>
            <a:r>
              <a:rPr lang="fr-FR" dirty="0"/>
              <a:t>adoptée pour le </a:t>
            </a:r>
            <a:r>
              <a:rPr lang="fr-FR" dirty="0" smtClean="0"/>
              <a:t>CDO </a:t>
            </a:r>
            <a:r>
              <a:rPr lang="fr-FR" b="1" dirty="0" smtClean="0"/>
              <a:t>, </a:t>
            </a:r>
            <a:r>
              <a:rPr lang="fr-FR" b="1" dirty="0"/>
              <a:t>durant ses </a:t>
            </a:r>
            <a:r>
              <a:rPr lang="fr-FR" b="1" dirty="0" smtClean="0"/>
              <a:t>PFMP </a:t>
            </a:r>
            <a:r>
              <a:rPr lang="fr-FR" dirty="0" smtClean="0"/>
              <a:t>et </a:t>
            </a:r>
            <a:r>
              <a:rPr lang="fr-FR" dirty="0"/>
              <a:t>dans sa </a:t>
            </a:r>
            <a:r>
              <a:rPr lang="fr-FR" b="1" dirty="0"/>
              <a:t>future pratique professionnelle</a:t>
            </a:r>
            <a:r>
              <a:rPr lang="fr-FR" dirty="0" smtClean="0"/>
              <a:t>.</a:t>
            </a:r>
            <a:r>
              <a:rPr lang="fr-FR" b="1" dirty="0" smtClean="0"/>
              <a:t> </a:t>
            </a:r>
            <a:r>
              <a:rPr lang="fr-FR" dirty="0">
                <a:solidFill>
                  <a:schemeClr val="tx2"/>
                </a:solidFill>
              </a:rPr>
              <a:t>(</a:t>
            </a:r>
            <a:r>
              <a:rPr lang="fr-FR" dirty="0" smtClean="0">
                <a:solidFill>
                  <a:schemeClr val="tx2"/>
                </a:solidFill>
              </a:rPr>
              <a:t>⚠ </a:t>
            </a:r>
            <a:r>
              <a:rPr lang="fr-FR" dirty="0" err="1" smtClean="0">
                <a:solidFill>
                  <a:schemeClr val="tx2"/>
                </a:solidFill>
              </a:rPr>
              <a:t>BcP</a:t>
            </a:r>
            <a:r>
              <a:rPr lang="fr-FR" dirty="0" smtClean="0">
                <a:solidFill>
                  <a:schemeClr val="tx2"/>
                </a:solidFill>
              </a:rPr>
              <a:t>)</a:t>
            </a:r>
            <a:endParaRPr lang="fr-FR" dirty="0">
              <a:solidFill>
                <a:schemeClr val="tx2"/>
              </a:solidFill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1129551" y="1451489"/>
            <a:ext cx="9932898" cy="1598489"/>
            <a:chOff x="517388" y="1699683"/>
            <a:chExt cx="9932898" cy="1598489"/>
          </a:xfrm>
        </p:grpSpPr>
        <p:sp>
          <p:nvSpPr>
            <p:cNvPr id="16" name="Flèche droite 15"/>
            <p:cNvSpPr/>
            <p:nvPr/>
          </p:nvSpPr>
          <p:spPr>
            <a:xfrm>
              <a:off x="4355651" y="1998405"/>
              <a:ext cx="2871450" cy="413428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36865" y="2094828"/>
              <a:ext cx="2871450" cy="219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08315" y="2782043"/>
              <a:ext cx="2871450" cy="21775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13353" y="2782043"/>
              <a:ext cx="2871450" cy="21775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Flèche droite 19"/>
            <p:cNvSpPr/>
            <p:nvPr/>
          </p:nvSpPr>
          <p:spPr>
            <a:xfrm>
              <a:off x="7218862" y="2681616"/>
              <a:ext cx="2871450" cy="430189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17388" y="1982603"/>
              <a:ext cx="9194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/>
                <a:t>CAP</a:t>
              </a:r>
              <a:endParaRPr lang="fr-FR" b="1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28162" y="2678338"/>
              <a:ext cx="732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err="1" smtClean="0"/>
                <a:t>BcP</a:t>
              </a:r>
              <a:endParaRPr lang="fr-FR" b="1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6384197" y="1769066"/>
              <a:ext cx="897659" cy="40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002060"/>
                  </a:solidFill>
                </a:rPr>
                <a:t>165 H</a:t>
              </a:r>
              <a:endParaRPr lang="fr-FR" b="1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9234770" y="2436606"/>
              <a:ext cx="897659" cy="40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002060"/>
                  </a:solidFill>
                </a:rPr>
                <a:t>108 H</a:t>
              </a:r>
              <a:endParaRPr lang="fr-FR" b="1" dirty="0"/>
            </a:p>
          </p:txBody>
        </p:sp>
        <p:sp>
          <p:nvSpPr>
            <p:cNvPr id="25" name="ZoneTexte 24"/>
            <p:cNvSpPr txBox="1"/>
            <p:nvPr/>
          </p:nvSpPr>
          <p:spPr>
            <a:xfrm rot="16200000">
              <a:off x="9800083" y="2647969"/>
              <a:ext cx="884961" cy="415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002060"/>
                  </a:solidFill>
                </a:rPr>
                <a:t>ORAL</a:t>
              </a:r>
              <a:endParaRPr lang="fr-FR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 rot="16200000">
              <a:off x="6920196" y="1934441"/>
              <a:ext cx="884961" cy="415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>
                  <a:solidFill>
                    <a:srgbClr val="002060"/>
                  </a:solidFill>
                </a:rPr>
                <a:t>ORAL</a:t>
              </a:r>
              <a:endParaRPr lang="fr-FR" b="1" dirty="0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1621835" y="1527474"/>
            <a:ext cx="1554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2060"/>
                </a:solidFill>
              </a:rPr>
              <a:t>Rentrée 2019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4341615" y="2217978"/>
            <a:ext cx="1554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2060"/>
                </a:solidFill>
              </a:rPr>
              <a:t>Rentrée 2020</a:t>
            </a: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 rot="1964223">
            <a:off x="10563468" y="3776120"/>
            <a:ext cx="15068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⚠ </a:t>
            </a:r>
          </a:p>
          <a:p>
            <a:pPr algn="ctr"/>
            <a:r>
              <a:rPr lang="fr-FR" dirty="0" err="1" smtClean="0">
                <a:solidFill>
                  <a:schemeClr val="tx2"/>
                </a:solidFill>
              </a:rPr>
              <a:t>Coef</a:t>
            </a:r>
            <a:r>
              <a:rPr lang="fr-FR" dirty="0" smtClean="0">
                <a:solidFill>
                  <a:schemeClr val="tx2"/>
                </a:solidFill>
              </a:rPr>
              <a:t> 1 en CAP </a:t>
            </a:r>
            <a:r>
              <a:rPr lang="fr-FR" dirty="0" err="1" smtClean="0">
                <a:solidFill>
                  <a:schemeClr val="tx2"/>
                </a:solidFill>
              </a:rPr>
              <a:t>Coef</a:t>
            </a:r>
            <a:r>
              <a:rPr lang="fr-FR" dirty="0" smtClean="0">
                <a:solidFill>
                  <a:schemeClr val="tx2"/>
                </a:solidFill>
              </a:rPr>
              <a:t> 2 en </a:t>
            </a:r>
            <a:r>
              <a:rPr lang="fr-FR" dirty="0" err="1" smtClean="0">
                <a:solidFill>
                  <a:schemeClr val="tx2"/>
                </a:solidFill>
              </a:rPr>
              <a:t>BcP</a:t>
            </a: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3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Ressources et textes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Vadémécum réalisation du CDO &amp; Parcours magistère « transformer la voie professionnelle</a:t>
            </a:r>
          </a:p>
          <a:p>
            <a:r>
              <a:rPr lang="fr-FR" sz="2400" dirty="0" smtClean="0"/>
              <a:t>Arrêté </a:t>
            </a:r>
            <a:r>
              <a:rPr lang="fr-FR" sz="2400" dirty="0"/>
              <a:t>du 28 novembre 2019 définissant les modalités d’évaluation du </a:t>
            </a:r>
            <a:r>
              <a:rPr lang="fr-FR" sz="2400" dirty="0" smtClean="0"/>
              <a:t>chef-d'œuvre prévue </a:t>
            </a:r>
            <a:r>
              <a:rPr lang="fr-FR" sz="2400" dirty="0"/>
              <a:t>à l’examen du </a:t>
            </a:r>
            <a:r>
              <a:rPr lang="fr-FR" sz="2400" dirty="0" smtClean="0"/>
              <a:t>CAP</a:t>
            </a:r>
          </a:p>
          <a:p>
            <a:r>
              <a:rPr lang="fr-FR" sz="2400" dirty="0" smtClean="0"/>
              <a:t>Circulaire </a:t>
            </a:r>
            <a:r>
              <a:rPr lang="fr-FR" sz="2400" dirty="0" smtClean="0"/>
              <a:t>du </a:t>
            </a:r>
            <a:r>
              <a:rPr lang="fr-FR" sz="2400" dirty="0" smtClean="0"/>
              <a:t>14-2-2020 Modalités </a:t>
            </a:r>
            <a:r>
              <a:rPr lang="fr-FR" sz="2400" dirty="0"/>
              <a:t>d’évaluation du chef </a:t>
            </a:r>
            <a:r>
              <a:rPr lang="fr-FR" sz="2400" dirty="0" smtClean="0"/>
              <a:t>d’œuvre pour </a:t>
            </a:r>
            <a:r>
              <a:rPr lang="fr-FR" sz="2400" dirty="0"/>
              <a:t>l’examen du certificat d’aptitude </a:t>
            </a:r>
            <a:r>
              <a:rPr lang="fr-FR" sz="2400" dirty="0" smtClean="0"/>
              <a:t>professionnelle</a:t>
            </a:r>
          </a:p>
          <a:p>
            <a:r>
              <a:rPr lang="fr-FR" sz="2400" dirty="0" smtClean="0"/>
              <a:t>Arrêté </a:t>
            </a:r>
            <a:r>
              <a:rPr lang="fr-FR" sz="2400" dirty="0"/>
              <a:t>du 20 octobre 2020 définissant les modalités de l’évaluation du </a:t>
            </a:r>
            <a:r>
              <a:rPr lang="fr-FR" sz="2400" dirty="0" smtClean="0"/>
              <a:t>chef-d'œuvre </a:t>
            </a:r>
            <a:r>
              <a:rPr lang="fr-FR" sz="2400" dirty="0"/>
              <a:t>prévue à l’examen du baccalauréat </a:t>
            </a:r>
            <a:r>
              <a:rPr lang="fr-FR" sz="2400" dirty="0" smtClean="0"/>
              <a:t>professionnel</a:t>
            </a:r>
          </a:p>
          <a:p>
            <a:r>
              <a:rPr lang="fr-FR" sz="2400" dirty="0" smtClean="0"/>
              <a:t>Circulaire du 22-10-2020 définissant </a:t>
            </a:r>
            <a:r>
              <a:rPr lang="fr-FR" sz="2400" dirty="0"/>
              <a:t>les modalités de </a:t>
            </a:r>
            <a:r>
              <a:rPr lang="fr-FR" sz="2400" dirty="0" smtClean="0"/>
              <a:t>la réalisation </a:t>
            </a:r>
            <a:r>
              <a:rPr lang="fr-FR" sz="2400" dirty="0"/>
              <a:t>du </a:t>
            </a:r>
            <a:r>
              <a:rPr lang="fr-FR" sz="2400" dirty="0" smtClean="0"/>
              <a:t>chef-d'œuvre </a:t>
            </a:r>
            <a:r>
              <a:rPr lang="fr-FR" sz="2400" dirty="0"/>
              <a:t>au baccalauréat professionnel et modalités d’évaluation à l’examen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3844" t="10985" r="2116" b="17299"/>
          <a:stretch/>
        </p:blipFill>
        <p:spPr>
          <a:xfrm>
            <a:off x="8348768" y="0"/>
            <a:ext cx="3843232" cy="77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296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dO">
      <a:dk1>
        <a:sysClr val="windowText" lastClr="000000"/>
      </a:dk1>
      <a:lt1>
        <a:sysClr val="window" lastClr="FFFFFF"/>
      </a:lt1>
      <a:dk2>
        <a:srgbClr val="EA6C3A"/>
      </a:dk2>
      <a:lt2>
        <a:srgbClr val="A6C4E8"/>
      </a:lt2>
      <a:accent1>
        <a:srgbClr val="EA6C3A"/>
      </a:accent1>
      <a:accent2>
        <a:srgbClr val="A6C4E8"/>
      </a:accent2>
      <a:accent3>
        <a:srgbClr val="EA6C3A"/>
      </a:accent3>
      <a:accent4>
        <a:srgbClr val="A6C4E8"/>
      </a:accent4>
      <a:accent5>
        <a:srgbClr val="EA6C3A"/>
      </a:accent5>
      <a:accent6>
        <a:srgbClr val="A6C4E8"/>
      </a:accent6>
      <a:hlink>
        <a:srgbClr val="EA6C3A"/>
      </a:hlink>
      <a:folHlink>
        <a:srgbClr val="A6C4E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O-Modele-PPTX.potx" id="{6DDBEDF5-A3AA-4B73-8C85-6BE77B28C25C}" vid="{55D1290F-940A-46F6-89BD-53950EFD78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 café CDO _ LP Edison</Template>
  <TotalTime>245</TotalTime>
  <Words>391</Words>
  <Application>Microsoft Office PowerPoint</Application>
  <PresentationFormat>Grand écran</PresentationFormat>
  <Paragraphs>56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La réalisation du chef d’œuvre #LES INCONTOURNABLES</vt:lpstr>
      <vt:lpstr>Définition et objectifs du CDO</vt:lpstr>
      <vt:lpstr>Pour les élèves et pour les enseignants </vt:lpstr>
      <vt:lpstr>La temporalité et l’évaluation</vt:lpstr>
      <vt:lpstr>Ressources et textes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chef d’œuvre</dc:title>
  <dc:creator>MASTER</dc:creator>
  <cp:lastModifiedBy>MASTER</cp:lastModifiedBy>
  <cp:revision>32</cp:revision>
  <dcterms:created xsi:type="dcterms:W3CDTF">2020-08-28T13:30:25Z</dcterms:created>
  <dcterms:modified xsi:type="dcterms:W3CDTF">2020-11-03T16:55:41Z</dcterms:modified>
</cp:coreProperties>
</file>